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notesMasterIdLst>
    <p:notesMasterId r:id="rId12"/>
  </p:notesMasterIdLst>
  <p:sldIdLst>
    <p:sldId id="256" r:id="rId2"/>
    <p:sldId id="257" r:id="rId3"/>
    <p:sldId id="290" r:id="rId4"/>
    <p:sldId id="258" r:id="rId5"/>
    <p:sldId id="259" r:id="rId6"/>
    <p:sldId id="260" r:id="rId7"/>
    <p:sldId id="261" r:id="rId8"/>
    <p:sldId id="265" r:id="rId9"/>
    <p:sldId id="288" r:id="rId10"/>
    <p:sldId id="289"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292CFA4-EFFE-43C1-B76B-4549840F5DAC}">
          <p14:sldIdLst>
            <p14:sldId id="256"/>
            <p14:sldId id="257"/>
            <p14:sldId id="290"/>
            <p14:sldId id="258"/>
            <p14:sldId id="259"/>
            <p14:sldId id="260"/>
            <p14:sldId id="261"/>
            <p14:sldId id="265"/>
            <p14:sldId id="288"/>
            <p14:sldId id="28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428"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713F9E-92CB-4B2F-9543-439E958C7050}" type="datetimeFigureOut">
              <a:rPr lang="id-ID" smtClean="0"/>
              <a:pPr/>
              <a:t>21/09/2026</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4DFF32-53A2-487B-BCF2-B3A43BD9A58B}" type="slidenum">
              <a:rPr lang="id-ID" smtClean="0"/>
              <a:pPr/>
              <a:t>‹#›</a:t>
            </a:fld>
            <a:endParaRPr lang="id-ID"/>
          </a:p>
        </p:txBody>
      </p:sp>
    </p:spTree>
    <p:extLst>
      <p:ext uri="{BB962C8B-B14F-4D97-AF65-F5344CB8AC3E}">
        <p14:creationId xmlns:p14="http://schemas.microsoft.com/office/powerpoint/2010/main" val="3761450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id-ID" sz="1200" kern="1200" dirty="0">
                <a:solidFill>
                  <a:schemeClr val="tx1"/>
                </a:solidFill>
                <a:latin typeface="+mn-lt"/>
                <a:ea typeface="+mn-ea"/>
                <a:cs typeface="+mn-cs"/>
              </a:rPr>
              <a:t>1.PENGANTAR : </a:t>
            </a:r>
          </a:p>
          <a:p>
            <a:r>
              <a:rPr lang="id-ID" sz="1200" kern="1200" dirty="0">
                <a:solidFill>
                  <a:schemeClr val="tx1"/>
                </a:solidFill>
                <a:latin typeface="+mn-lt"/>
                <a:ea typeface="+mn-ea"/>
                <a:cs typeface="+mn-cs"/>
              </a:rPr>
              <a:t>	A.Sejarah pendidikan anak luar biasa</a:t>
            </a:r>
          </a:p>
          <a:p>
            <a:r>
              <a:rPr lang="id-ID" sz="1200" kern="1200" dirty="0">
                <a:solidFill>
                  <a:schemeClr val="tx1"/>
                </a:solidFill>
                <a:latin typeface="+mn-lt"/>
                <a:ea typeface="+mn-ea"/>
                <a:cs typeface="+mn-cs"/>
              </a:rPr>
              <a:t>      Pembahasan tentang  psikologi dan pendidikan anak berkebutuhan khusus pada masa kini merupakan prioritas agar potensi mereka dapat dikembangkan semaksimal mungkin sebagaimana anak-anak lainnya.</a:t>
            </a:r>
          </a:p>
          <a:p>
            <a:r>
              <a:rPr lang="id-ID" sz="1200" kern="1200" dirty="0">
                <a:solidFill>
                  <a:schemeClr val="tx1"/>
                </a:solidFill>
                <a:latin typeface="+mn-lt"/>
                <a:ea typeface="+mn-ea"/>
                <a:cs typeface="+mn-cs"/>
              </a:rPr>
              <a:t>      Pada masa sebelum kristus, anak-anak cacat disia-siakan dan diperlakukan dengan buruk. Setelahnya mereka dilindungi dan dikasihani. Tapi belum ada konsensus dan arah dalam menolong mereka yang membutuhkan perhatian khusus .  Pada abad ke-16 perubahan sikap yang lebih positif terjadi rumah sakit di paris mulai menyediakan penanganan bagi penderita gangguan emosional. </a:t>
            </a:r>
          </a:p>
          <a:p>
            <a:r>
              <a:rPr lang="id-ID" sz="1200" kern="1200" dirty="0">
                <a:solidFill>
                  <a:schemeClr val="tx1"/>
                </a:solidFill>
                <a:latin typeface="+mn-lt"/>
                <a:ea typeface="+mn-ea"/>
                <a:cs typeface="+mn-cs"/>
              </a:rPr>
              <a:t>	B. Pengertian anak yang luar biasa</a:t>
            </a:r>
          </a:p>
          <a:p>
            <a:r>
              <a:rPr lang="id-ID" sz="1200" kern="1200" dirty="0">
                <a:solidFill>
                  <a:schemeClr val="tx1"/>
                </a:solidFill>
                <a:latin typeface="+mn-lt"/>
                <a:ea typeface="+mn-ea"/>
                <a:cs typeface="+mn-cs"/>
              </a:rPr>
              <a:t>      Anak yang berkebutuhan khusus/luar biasa adalah mereka yang memerlukan pendidikan khusus dan pelayanan terkait , jika mereka menyadari akan potensi penuh kemanusiaan mereka. Pendidikan khusus diperlukan karena mereka tampak berbeda dari siswa pada umumnya. </a:t>
            </a:r>
          </a:p>
          <a:p>
            <a:r>
              <a:rPr lang="id-ID" sz="1200" kern="1200" dirty="0">
                <a:solidFill>
                  <a:schemeClr val="tx1"/>
                </a:solidFill>
                <a:latin typeface="+mn-lt"/>
                <a:ea typeface="+mn-ea"/>
                <a:cs typeface="+mn-cs"/>
              </a:rPr>
              <a:t>     Berdasarkan para ahli yang dikemukakan bahwa anak yang tergolong luar biasa atau memiliki kebutuhan khusus adalah anak yang secara signifikan berbeda dalam beberapa dimensi yang penting dari fungsi kemanusiaannya. </a:t>
            </a:r>
          </a:p>
          <a:p>
            <a:r>
              <a:rPr lang="id-ID" sz="1200" kern="1200" dirty="0">
                <a:solidFill>
                  <a:schemeClr val="tx1"/>
                </a:solidFill>
                <a:latin typeface="+mn-lt"/>
                <a:ea typeface="+mn-ea"/>
                <a:cs typeface="+mn-cs"/>
              </a:rPr>
              <a:t>    </a:t>
            </a:r>
          </a:p>
          <a:p>
            <a:endParaRPr lang="id-ID" dirty="0"/>
          </a:p>
          <a:p>
            <a:endParaRPr lang="id-ID" dirty="0"/>
          </a:p>
        </p:txBody>
      </p:sp>
      <p:sp>
        <p:nvSpPr>
          <p:cNvPr id="4" name="Slide Number Placeholder 3"/>
          <p:cNvSpPr>
            <a:spLocks noGrp="1"/>
          </p:cNvSpPr>
          <p:nvPr>
            <p:ph type="sldNum" sz="quarter" idx="10"/>
          </p:nvPr>
        </p:nvSpPr>
        <p:spPr/>
        <p:txBody>
          <a:bodyPr/>
          <a:lstStyle/>
          <a:p>
            <a:fld id="{654DFF32-53A2-487B-BCF2-B3A43BD9A58B}" type="slidenum">
              <a:rPr lang="id-ID" smtClean="0"/>
              <a:pPr/>
              <a:t>6</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54DFF32-53A2-487B-BCF2-B3A43BD9A58B}" type="slidenum">
              <a:rPr lang="id-ID" smtClean="0"/>
              <a:pPr/>
              <a:t>7</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DBF2507-E5A5-4E76-A974-FBB3D6E21222}" type="datetimeFigureOut">
              <a:rPr lang="id-ID" smtClean="0"/>
              <a:pPr/>
              <a:t>21/09/2026</a:t>
            </a:fld>
            <a:endParaRPr lang="id-ID"/>
          </a:p>
        </p:txBody>
      </p:sp>
      <p:sp>
        <p:nvSpPr>
          <p:cNvPr id="5" name="Footer Placeholder 4"/>
          <p:cNvSpPr>
            <a:spLocks noGrp="1"/>
          </p:cNvSpPr>
          <p:nvPr>
            <p:ph type="ftr" sz="quarter" idx="11"/>
          </p:nvPr>
        </p:nvSpPr>
        <p:spPr>
          <a:xfrm>
            <a:off x="2396319" y="329308"/>
            <a:ext cx="3086292" cy="309201"/>
          </a:xfrm>
        </p:spPr>
        <p:txBody>
          <a:bodyPr/>
          <a:lstStyle/>
          <a:p>
            <a:endParaRPr lang="id-ID"/>
          </a:p>
        </p:txBody>
      </p:sp>
      <p:sp>
        <p:nvSpPr>
          <p:cNvPr id="6" name="Slide Number Placeholder 5"/>
          <p:cNvSpPr>
            <a:spLocks noGrp="1"/>
          </p:cNvSpPr>
          <p:nvPr>
            <p:ph type="sldNum" sz="quarter" idx="12"/>
          </p:nvPr>
        </p:nvSpPr>
        <p:spPr>
          <a:xfrm>
            <a:off x="1434703" y="798973"/>
            <a:ext cx="802005" cy="503578"/>
          </a:xfrm>
        </p:spPr>
        <p:txBody>
          <a:bodyPr/>
          <a:lstStyle/>
          <a:p>
            <a:fld id="{07E63CBC-534A-403B-B384-9806773551F3}" type="slidenum">
              <a:rPr lang="id-ID" smtClean="0"/>
              <a:pPr/>
              <a:t>‹#›</a:t>
            </a:fld>
            <a:endParaRPr lang="id-ID"/>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79300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BF2507-E5A5-4E76-A974-FBB3D6E21222}" type="datetimeFigureOut">
              <a:rPr lang="id-ID" smtClean="0"/>
              <a:pPr/>
              <a:t>21/09/2026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7E63CBC-534A-403B-B384-9806773551F3}" type="slidenum">
              <a:rPr lang="id-ID" smtClean="0"/>
              <a:pPr/>
              <a:t>‹#›</a:t>
            </a:fld>
            <a:endParaRPr lang="id-ID"/>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76311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BF2507-E5A5-4E76-A974-FBB3D6E21222}" type="datetimeFigureOut">
              <a:rPr lang="id-ID" smtClean="0"/>
              <a:pPr/>
              <a:t>21/09/2026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7E63CBC-534A-403B-B384-9806773551F3}" type="slidenum">
              <a:rPr lang="id-ID" smtClean="0"/>
              <a:pPr/>
              <a:t>‹#›</a:t>
            </a:fld>
            <a:endParaRPr lang="id-ID"/>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54689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DBF2507-E5A5-4E76-A974-FBB3D6E21222}" type="datetimeFigureOut">
              <a:rPr lang="id-ID" smtClean="0"/>
              <a:pPr/>
              <a:t>21/09/2026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7E63CBC-534A-403B-B384-9806773551F3}" type="slidenum">
              <a:rPr lang="id-ID" smtClean="0"/>
              <a:pPr/>
              <a:t>‹#›</a:t>
            </a:fld>
            <a:endParaRPr lang="id-ID"/>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50835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DBF2507-E5A5-4E76-A974-FBB3D6E21222}" type="datetimeFigureOut">
              <a:rPr lang="id-ID" smtClean="0"/>
              <a:pPr/>
              <a:t>21/09/2026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7E63CBC-534A-403B-B384-9806773551F3}" type="slidenum">
              <a:rPr lang="id-ID" smtClean="0"/>
              <a:pPr/>
              <a:t>‹#›</a:t>
            </a:fld>
            <a:endParaRPr lang="id-ID"/>
          </a:p>
        </p:txBody>
      </p:sp>
    </p:spTree>
    <p:extLst>
      <p:ext uri="{BB962C8B-B14F-4D97-AF65-F5344CB8AC3E}">
        <p14:creationId xmlns:p14="http://schemas.microsoft.com/office/powerpoint/2010/main" val="2249421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DBF2507-E5A5-4E76-A974-FBB3D6E21222}" type="datetimeFigureOut">
              <a:rPr lang="id-ID" smtClean="0"/>
              <a:pPr/>
              <a:t>21/09/2026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7E63CBC-534A-403B-B384-9806773551F3}" type="slidenum">
              <a:rPr lang="id-ID" smtClean="0"/>
              <a:pPr/>
              <a:t>‹#›</a:t>
            </a:fld>
            <a:endParaRPr lang="id-ID"/>
          </a:p>
        </p:txBody>
      </p:sp>
    </p:spTree>
    <p:extLst>
      <p:ext uri="{BB962C8B-B14F-4D97-AF65-F5344CB8AC3E}">
        <p14:creationId xmlns:p14="http://schemas.microsoft.com/office/powerpoint/2010/main" val="272844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BF2507-E5A5-4E76-A974-FBB3D6E21222}" type="datetimeFigureOut">
              <a:rPr lang="id-ID" smtClean="0"/>
              <a:pPr/>
              <a:t>21/09/2026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7E63CBC-534A-403B-B384-9806773551F3}" type="slidenum">
              <a:rPr lang="id-ID" smtClean="0"/>
              <a:pPr/>
              <a:t>‹#›</a:t>
            </a:fld>
            <a:endParaRPr lang="id-ID"/>
          </a:p>
        </p:txBody>
      </p:sp>
    </p:spTree>
    <p:extLst>
      <p:ext uri="{BB962C8B-B14F-4D97-AF65-F5344CB8AC3E}">
        <p14:creationId xmlns:p14="http://schemas.microsoft.com/office/powerpoint/2010/main" val="3553275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DBF2507-E5A5-4E76-A974-FBB3D6E21222}" type="datetimeFigureOut">
              <a:rPr lang="id-ID" smtClean="0"/>
              <a:pPr/>
              <a:t>21/09/2026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7E63CBC-534A-403B-B384-9806773551F3}" type="slidenum">
              <a:rPr lang="id-ID" smtClean="0"/>
              <a:pPr/>
              <a:t>‹#›</a:t>
            </a:fld>
            <a:endParaRPr lang="id-ID"/>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58107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8DBF2507-E5A5-4E76-A974-FBB3D6E21222}" type="datetimeFigureOut">
              <a:rPr lang="id-ID" smtClean="0"/>
              <a:pPr/>
              <a:t>21/09/2026</a:t>
            </a:fld>
            <a:endParaRPr lang="id-ID"/>
          </a:p>
        </p:txBody>
      </p:sp>
      <p:sp>
        <p:nvSpPr>
          <p:cNvPr id="6" name="Footer Placeholder 5"/>
          <p:cNvSpPr>
            <a:spLocks noGrp="1"/>
          </p:cNvSpPr>
          <p:nvPr>
            <p:ph type="ftr" sz="quarter" idx="11"/>
          </p:nvPr>
        </p:nvSpPr>
        <p:spPr>
          <a:xfrm>
            <a:off x="1437530" y="318641"/>
            <a:ext cx="3251553" cy="320931"/>
          </a:xfrm>
        </p:spPr>
        <p:txBody>
          <a:bodyPr/>
          <a:lstStyle/>
          <a:p>
            <a:endParaRPr lang="id-ID"/>
          </a:p>
        </p:txBody>
      </p:sp>
      <p:sp>
        <p:nvSpPr>
          <p:cNvPr id="7" name="Slide Number Placeholder 6"/>
          <p:cNvSpPr>
            <a:spLocks noGrp="1"/>
          </p:cNvSpPr>
          <p:nvPr>
            <p:ph type="sldNum" sz="quarter" idx="12"/>
          </p:nvPr>
        </p:nvSpPr>
        <p:spPr/>
        <p:txBody>
          <a:bodyPr/>
          <a:lstStyle/>
          <a:p>
            <a:fld id="{07E63CBC-534A-403B-B384-9806773551F3}" type="slidenum">
              <a:rPr lang="id-ID" smtClean="0"/>
              <a:pPr/>
              <a:t>‹#›</a:t>
            </a:fld>
            <a:endParaRPr lang="id-ID"/>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15693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BF2507-E5A5-4E76-A974-FBB3D6E21222}" type="datetimeFigureOut">
              <a:rPr lang="id-ID" smtClean="0"/>
              <a:pPr/>
              <a:t>21/09/2026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7E63CBC-534A-403B-B384-9806773551F3}" type="slidenum">
              <a:rPr lang="id-ID" smtClean="0"/>
              <a:pPr/>
              <a:t>‹#›</a:t>
            </a:fld>
            <a:endParaRPr lang="id-ID"/>
          </a:p>
        </p:txBody>
      </p:sp>
    </p:spTree>
    <p:extLst>
      <p:ext uri="{BB962C8B-B14F-4D97-AF65-F5344CB8AC3E}">
        <p14:creationId xmlns:p14="http://schemas.microsoft.com/office/powerpoint/2010/main" val="2046860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BF2507-E5A5-4E76-A974-FBB3D6E21222}" type="datetimeFigureOut">
              <a:rPr lang="id-ID" smtClean="0"/>
              <a:pPr/>
              <a:t>21/09/2026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7E63CBC-534A-403B-B384-9806773551F3}" type="slidenum">
              <a:rPr lang="id-ID" smtClean="0"/>
              <a:pPr/>
              <a:t>‹#›</a:t>
            </a:fld>
            <a:endParaRPr lang="id-ID"/>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14942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DBF2507-E5A5-4E76-A974-FBB3D6E21222}" type="datetimeFigureOut">
              <a:rPr lang="id-ID" smtClean="0"/>
              <a:pPr/>
              <a:t>21/09/2026</a:t>
            </a:fld>
            <a:endParaRPr lang="id-ID"/>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07E63CBC-534A-403B-B384-9806773551F3}" type="slidenum">
              <a:rPr lang="id-ID" smtClean="0"/>
              <a:pPr/>
              <a:t>‹#›</a:t>
            </a:fld>
            <a:endParaRPr lang="id-ID"/>
          </a:p>
        </p:txBody>
      </p:sp>
    </p:spTree>
    <p:extLst>
      <p:ext uri="{BB962C8B-B14F-4D97-AF65-F5344CB8AC3E}">
        <p14:creationId xmlns:p14="http://schemas.microsoft.com/office/powerpoint/2010/main" val="3768472834"/>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1641" y="802299"/>
            <a:ext cx="6683194" cy="2541431"/>
          </a:xfrm>
        </p:spPr>
        <p:txBody>
          <a:bodyPr/>
          <a:lstStyle/>
          <a:p>
            <a:r>
              <a:rPr lang="id-ID" dirty="0"/>
              <a:t>P</a:t>
            </a:r>
            <a:r>
              <a:rPr lang="en-US" dirty="0" err="1"/>
              <a:t>endidikan</a:t>
            </a:r>
            <a:r>
              <a:rPr lang="id-ID" dirty="0"/>
              <a:t> Anak Luar Biasa</a:t>
            </a:r>
          </a:p>
        </p:txBody>
      </p:sp>
      <p:sp>
        <p:nvSpPr>
          <p:cNvPr id="3" name="Subtitle 2"/>
          <p:cNvSpPr>
            <a:spLocks noGrp="1"/>
          </p:cNvSpPr>
          <p:nvPr>
            <p:ph type="subTitle" idx="1"/>
          </p:nvPr>
        </p:nvSpPr>
        <p:spPr/>
        <p:txBody>
          <a:bodyPr>
            <a:normAutofit/>
          </a:bodyPr>
          <a:lstStyle/>
          <a:p>
            <a:r>
              <a:rPr lang="id-ID" dirty="0"/>
              <a:t>By</a:t>
            </a:r>
          </a:p>
          <a:p>
            <a:r>
              <a:rPr lang="id-ID" dirty="0"/>
              <a:t> Dr. Nurhidaya MSi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Kepustakaan </a:t>
            </a:r>
          </a:p>
        </p:txBody>
      </p:sp>
      <p:sp>
        <p:nvSpPr>
          <p:cNvPr id="3" name="Content Placeholder 2"/>
          <p:cNvSpPr>
            <a:spLocks noGrp="1"/>
          </p:cNvSpPr>
          <p:nvPr>
            <p:ph idx="1"/>
          </p:nvPr>
        </p:nvSpPr>
        <p:spPr/>
        <p:txBody>
          <a:bodyPr>
            <a:normAutofit fontScale="85000" lnSpcReduction="10000"/>
          </a:bodyPr>
          <a:lstStyle/>
          <a:p>
            <a:pPr marL="514350" indent="-514350" algn="just">
              <a:buAutoNum type="arabicPeriod"/>
            </a:pPr>
            <a:r>
              <a:rPr lang="id-ID" dirty="0"/>
              <a:t>Ellen &amp; Cowdery. The Exeptional Chilld: Inclusion in erly childhood Education 5th ed. Thomson Delmar Learning New York: 2005.</a:t>
            </a:r>
          </a:p>
          <a:p>
            <a:pPr marL="514350" indent="-514350" algn="just">
              <a:buAutoNum type="arabicPeriod"/>
            </a:pPr>
            <a:r>
              <a:rPr lang="id-ID" dirty="0"/>
              <a:t>Mangungsong Frieda. Psikologi anak luar biasa. LPSP UI. Depak:1998</a:t>
            </a:r>
          </a:p>
          <a:p>
            <a:pPr marL="514350" indent="-514350" algn="just">
              <a:buAutoNum type="arabicPeriod"/>
            </a:pPr>
            <a:r>
              <a:rPr lang="id-ID" dirty="0"/>
              <a:t>Somantri, Sutjihati. Psikologi Anak luar biasa. PT. Reikha Aditama. 2006.</a:t>
            </a:r>
          </a:p>
          <a:p>
            <a:pPr marL="514350" indent="-514350" algn="just">
              <a:buAutoNum type="arabicPeriod"/>
            </a:pPr>
            <a:r>
              <a:rPr lang="id-ID" dirty="0"/>
              <a:t>Maurice, Cathrine. Behavioral Intervention for Young Children With Autism. 1996.</a:t>
            </a:r>
          </a:p>
          <a:p>
            <a:pPr marL="514350" indent="-514350" algn="just">
              <a:buAutoNum type="arabicPeriod"/>
            </a:pPr>
            <a:r>
              <a:rPr lang="id-ID" dirty="0"/>
              <a:t>Payne, James. Exceptional Children in Fpcus, Charless E. Merrill. 1983.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575CC-F202-46A6-B276-5F7C0381F490}"/>
              </a:ext>
            </a:extLst>
          </p:cNvPr>
          <p:cNvSpPr>
            <a:spLocks noGrp="1"/>
          </p:cNvSpPr>
          <p:nvPr>
            <p:ph type="title"/>
          </p:nvPr>
        </p:nvSpPr>
        <p:spPr/>
        <p:txBody>
          <a:bodyPr/>
          <a:lstStyle/>
          <a:p>
            <a:r>
              <a:rPr lang="en-US" dirty="0" err="1"/>
              <a:t>Pertemuan</a:t>
            </a:r>
            <a:r>
              <a:rPr lang="en-US" dirty="0"/>
              <a:t> </a:t>
            </a:r>
            <a:r>
              <a:rPr lang="en-US" dirty="0" err="1"/>
              <a:t>Pertama</a:t>
            </a:r>
            <a:endParaRPr lang="en-ID" dirty="0"/>
          </a:p>
        </p:txBody>
      </p:sp>
      <p:sp>
        <p:nvSpPr>
          <p:cNvPr id="3" name="Content Placeholder 2">
            <a:extLst>
              <a:ext uri="{FF2B5EF4-FFF2-40B4-BE49-F238E27FC236}">
                <a16:creationId xmlns:a16="http://schemas.microsoft.com/office/drawing/2014/main" id="{6E553E27-EA86-4D9B-BF85-6E4AA052AEB8}"/>
              </a:ext>
            </a:extLst>
          </p:cNvPr>
          <p:cNvSpPr>
            <a:spLocks noGrp="1"/>
          </p:cNvSpPr>
          <p:nvPr>
            <p:ph idx="1"/>
          </p:nvPr>
        </p:nvSpPr>
        <p:spPr/>
        <p:txBody>
          <a:bodyPr/>
          <a:lstStyle/>
          <a:p>
            <a:pPr marL="457200" indent="-457200">
              <a:buFont typeface="+mj-lt"/>
              <a:buAutoNum type="arabicPeriod"/>
            </a:pPr>
            <a:r>
              <a:rPr lang="en-US" dirty="0" err="1"/>
              <a:t>Perkenalan</a:t>
            </a:r>
            <a:r>
              <a:rPr lang="en-US" dirty="0"/>
              <a:t> dan </a:t>
            </a:r>
            <a:r>
              <a:rPr lang="en-US" dirty="0" err="1"/>
              <a:t>kontrak</a:t>
            </a:r>
            <a:r>
              <a:rPr lang="en-US" dirty="0"/>
              <a:t> </a:t>
            </a:r>
            <a:r>
              <a:rPr lang="en-US" dirty="0" err="1"/>
              <a:t>belajar</a:t>
            </a:r>
            <a:endParaRPr lang="en-US" dirty="0"/>
          </a:p>
          <a:p>
            <a:pPr marL="457200" indent="-457200">
              <a:buFont typeface="+mj-lt"/>
              <a:buAutoNum type="arabicPeriod"/>
            </a:pPr>
            <a:r>
              <a:rPr lang="en-US" dirty="0" err="1"/>
              <a:t>Penilaian</a:t>
            </a:r>
            <a:r>
              <a:rPr lang="en-US" dirty="0"/>
              <a:t>: </a:t>
            </a:r>
          </a:p>
          <a:p>
            <a:pPr marL="457200" indent="-457200">
              <a:buAutoNum type="alphaLcPeriod"/>
            </a:pPr>
            <a:r>
              <a:rPr lang="en-US" dirty="0"/>
              <a:t>UAS</a:t>
            </a:r>
          </a:p>
          <a:p>
            <a:pPr marL="457200" indent="-457200">
              <a:buAutoNum type="alphaLcPeriod"/>
            </a:pPr>
            <a:r>
              <a:rPr lang="en-US" dirty="0"/>
              <a:t>UTS</a:t>
            </a:r>
          </a:p>
          <a:p>
            <a:pPr marL="457200" indent="-457200">
              <a:buAutoNum type="alphaLcPeriod"/>
            </a:pPr>
            <a:r>
              <a:rPr lang="en-US" dirty="0"/>
              <a:t>QUIZ</a:t>
            </a:r>
          </a:p>
          <a:p>
            <a:pPr marL="457200" indent="-457200">
              <a:buAutoNum type="alphaLcPeriod"/>
            </a:pPr>
            <a:r>
              <a:rPr lang="en-US" dirty="0"/>
              <a:t>Nilai </a:t>
            </a:r>
            <a:r>
              <a:rPr lang="en-US" dirty="0" err="1"/>
              <a:t>Proyek</a:t>
            </a:r>
            <a:endParaRPr lang="en-US" dirty="0"/>
          </a:p>
          <a:p>
            <a:pPr marL="457200" indent="-457200">
              <a:buAutoNum type="alphaLcPeriod"/>
            </a:pPr>
            <a:r>
              <a:rPr lang="en-US" dirty="0"/>
              <a:t>Nilai </a:t>
            </a:r>
            <a:r>
              <a:rPr lang="en-US" dirty="0" err="1"/>
              <a:t>Aktifasi</a:t>
            </a:r>
            <a:r>
              <a:rPr lang="en-US" dirty="0"/>
              <a:t> dan </a:t>
            </a:r>
            <a:r>
              <a:rPr lang="en-US" dirty="0" err="1"/>
              <a:t>Partisipasi</a:t>
            </a:r>
            <a:r>
              <a:rPr lang="en-US" dirty="0"/>
              <a:t>/ </a:t>
            </a:r>
            <a:r>
              <a:rPr lang="en-US"/>
              <a:t>kehadiran</a:t>
            </a:r>
            <a:endParaRPr lang="en-ID" dirty="0"/>
          </a:p>
        </p:txBody>
      </p:sp>
    </p:spTree>
    <p:extLst>
      <p:ext uri="{BB962C8B-B14F-4D97-AF65-F5344CB8AC3E}">
        <p14:creationId xmlns:p14="http://schemas.microsoft.com/office/powerpoint/2010/main" val="4081944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a:t>Sejarah Ringkas Pendidikan Anak Luar Biasa</a:t>
            </a:r>
          </a:p>
        </p:txBody>
      </p:sp>
      <p:sp>
        <p:nvSpPr>
          <p:cNvPr id="3" name="Content Placeholder 2"/>
          <p:cNvSpPr>
            <a:spLocks noGrp="1"/>
          </p:cNvSpPr>
          <p:nvPr>
            <p:ph idx="1"/>
          </p:nvPr>
        </p:nvSpPr>
        <p:spPr/>
        <p:txBody>
          <a:bodyPr>
            <a:normAutofit fontScale="85000" lnSpcReduction="10000"/>
          </a:bodyPr>
          <a:lstStyle/>
          <a:p>
            <a:pPr algn="just"/>
            <a:r>
              <a:rPr lang="id-ID" dirty="0"/>
              <a:t>Pembahasan tentang  psikologi dan pendidikan anak berkebutuhan khusus pada masa kini merupakan prioritas agar potensi mereka dapat dikembangkan semaksimal mungkin sebagaimana anak-anak lainnya.</a:t>
            </a:r>
          </a:p>
          <a:p>
            <a:pPr algn="just"/>
            <a:r>
              <a:rPr lang="id-ID" dirty="0"/>
              <a:t>Adapun yang melatar belakangi pendidikan anak luar biasa adalah pada masa Renaissance dan reformasi, anak penderita cacat diperlakukan sebagai anak kemasukan roh jahat(setan), sehingga mereka dipasung</a:t>
            </a:r>
          </a:p>
          <a:p>
            <a:pPr algn="just"/>
            <a:r>
              <a:rPr lang="id-ID" dirty="0"/>
              <a:t>Pada abad ke 16 mulai terjadi perubahan positif. </a:t>
            </a:r>
          </a:p>
          <a:p>
            <a:pPr algn="just"/>
            <a:r>
              <a:rPr lang="id-ID" dirty="0"/>
              <a:t>Rumah sakit di Paris mulai menyediakan penanganan bagi penderita gangguan emosional.</a:t>
            </a:r>
          </a:p>
          <a:p>
            <a:pPr algn="just"/>
            <a:r>
              <a:rPr lang="id-ID" dirty="0"/>
              <a:t>Manual abjad bagi yang tuli mulai dikembangkan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Lanjut</a:t>
            </a:r>
            <a:r>
              <a:rPr lang="en-US" dirty="0"/>
              <a:t>…</a:t>
            </a:r>
            <a:endParaRPr lang="id-ID" dirty="0"/>
          </a:p>
        </p:txBody>
      </p:sp>
      <p:sp>
        <p:nvSpPr>
          <p:cNvPr id="3" name="Content Placeholder 2"/>
          <p:cNvSpPr>
            <a:spLocks noGrp="1"/>
          </p:cNvSpPr>
          <p:nvPr>
            <p:ph idx="1"/>
          </p:nvPr>
        </p:nvSpPr>
        <p:spPr/>
        <p:txBody>
          <a:bodyPr>
            <a:normAutofit fontScale="92500" lnSpcReduction="10000"/>
          </a:bodyPr>
          <a:lstStyle/>
          <a:p>
            <a:pPr algn="just"/>
            <a:r>
              <a:rPr lang="id-ID" dirty="0"/>
              <a:t>John Locke adalah tokoh yang pertama memperkenalkan dan membedakan antara keterbelakangan mental dengan gangguan emosional.</a:t>
            </a:r>
          </a:p>
          <a:p>
            <a:pPr algn="just"/>
            <a:r>
              <a:rPr lang="id-ID" dirty="0"/>
              <a:t>Abad ke 18, Jean Marc Itard dari perancis, oarng pertama meneliti metode pendidikan bagi anak luar biasa.</a:t>
            </a:r>
          </a:p>
          <a:p>
            <a:pPr algn="just"/>
            <a:r>
              <a:rPr lang="id-ID" dirty="0"/>
              <a:t>Penelitian pertama Itard ditemukan kasus “anak srigala” yang tidak berbusana dan beradab.</a:t>
            </a:r>
          </a:p>
          <a:p>
            <a:pPr algn="just"/>
            <a:r>
              <a:rPr lang="id-ID" dirty="0"/>
              <a:t>Sekolah Perkins  abagi anak buta di Buston, Massachusetts, samap berdirinya American Associaton on Mental Deficiency.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Lanjut...</a:t>
            </a:r>
          </a:p>
        </p:txBody>
      </p:sp>
      <p:sp>
        <p:nvSpPr>
          <p:cNvPr id="3" name="Content Placeholder 2"/>
          <p:cNvSpPr>
            <a:spLocks noGrp="1"/>
          </p:cNvSpPr>
          <p:nvPr>
            <p:ph idx="1"/>
          </p:nvPr>
        </p:nvSpPr>
        <p:spPr/>
        <p:txBody>
          <a:bodyPr>
            <a:normAutofit/>
          </a:bodyPr>
          <a:lstStyle/>
          <a:p>
            <a:pPr algn="just"/>
            <a:r>
              <a:rPr lang="id-ID" dirty="0"/>
              <a:t>Tes intelegensi diperkenalkan Binet th 1908.</a:t>
            </a:r>
          </a:p>
          <a:p>
            <a:pPr algn="just"/>
            <a:r>
              <a:rPr lang="id-ID" dirty="0"/>
              <a:t>Maria Montessori, memperkenalkan metode pembelajaran bagi berkebutuhan khusus.</a:t>
            </a:r>
          </a:p>
          <a:p>
            <a:pPr algn="just"/>
            <a:r>
              <a:rPr lang="id-ID" dirty="0"/>
              <a:t>Pada tahun 1990, sudah dimulai pendidikan individu berkebutuhan khusus mendapatkan perhatian yang  terarah</a:t>
            </a:r>
          </a:p>
          <a:p>
            <a:pPr algn="just"/>
            <a:r>
              <a:rPr lang="id-ID" dirty="0"/>
              <a:t>Sedangkan di indonesia dibentuk ke</a:t>
            </a:r>
            <a:r>
              <a:rPr lang="en-ID" dirty="0"/>
              <a:t> </a:t>
            </a:r>
            <a:r>
              <a:rPr lang="id-ID" dirty="0"/>
              <a:t>dala</a:t>
            </a:r>
            <a:r>
              <a:rPr lang="en-ID" dirty="0"/>
              <a:t>m</a:t>
            </a:r>
            <a:r>
              <a:rPr lang="id-ID" dirty="0"/>
              <a:t> undang-undang pasal 31, UU No. 20 th 2003, Sistem Pendidikan Nasional.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Pengertian anak luar biasa</a:t>
            </a:r>
          </a:p>
        </p:txBody>
      </p:sp>
      <p:sp>
        <p:nvSpPr>
          <p:cNvPr id="3" name="Content Placeholder 2"/>
          <p:cNvSpPr>
            <a:spLocks noGrp="1"/>
          </p:cNvSpPr>
          <p:nvPr>
            <p:ph idx="1"/>
          </p:nvPr>
        </p:nvSpPr>
        <p:spPr/>
        <p:txBody>
          <a:bodyPr>
            <a:normAutofit fontScale="92500" lnSpcReduction="20000"/>
          </a:bodyPr>
          <a:lstStyle/>
          <a:p>
            <a:pPr algn="just"/>
            <a:r>
              <a:rPr lang="id-ID" dirty="0"/>
              <a:t>Anak luar biasa atau memiliki kebutuhan khusus adalah anak yang secara signifikan berbeda dalam beberapa dimensi yang penting dari fungsi kemanuasiannya. Mereka yang secara fisik, psikologis, kognitif, atau sosial terhambat dalam mencapai tujuan-tujuan/kebutuhan dan potensinya secara maksimal, meliputi mereka yang tuli, buta, mempunyai gangguan bicara, cacat tubuh, retardasi mental, gangguan emosional. Juga anak-anak yang berbakat dengan intelegensi yang tinggi, dapat dikategorikan sebagai anak khusus/ luar biasa, karena memerlukan penaganan yang terlatih dari tenaga profesional (Suran &amp; Rizzo, 1979)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Lanjut...</a:t>
            </a:r>
          </a:p>
        </p:txBody>
      </p:sp>
      <p:sp>
        <p:nvSpPr>
          <p:cNvPr id="3" name="Content Placeholder 2"/>
          <p:cNvSpPr>
            <a:spLocks noGrp="1"/>
          </p:cNvSpPr>
          <p:nvPr>
            <p:ph idx="1"/>
          </p:nvPr>
        </p:nvSpPr>
        <p:spPr/>
        <p:txBody>
          <a:bodyPr>
            <a:normAutofit/>
          </a:bodyPr>
          <a:lstStyle/>
          <a:p>
            <a:pPr algn="just"/>
            <a:r>
              <a:rPr lang="id-ID" dirty="0"/>
              <a:t>Anak yang berkebutuhan khusus/luar biasa adalah mereka yang memerlukan pendidikan khusus dan pelayanan terkait , jika mereka menyadari akan potensi penuh kemanusiaan mereka. </a:t>
            </a:r>
          </a:p>
          <a:p>
            <a:pPr algn="just"/>
            <a:r>
              <a:rPr lang="id-ID" dirty="0"/>
              <a:t>Berdasarkan para ahli yang dikemukakan bahwa anak yang tergolong luar biasa atau memiliki kebutuhan khusus adalah anak yang secara signifikan berbeda dalam beberapa dimensi yang penting dari fungsi kemanusiaannya. </a:t>
            </a:r>
          </a:p>
          <a:p>
            <a:endParaRPr lang="id-ID"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Lanjut...</a:t>
            </a:r>
          </a:p>
        </p:txBody>
      </p:sp>
      <p:sp>
        <p:nvSpPr>
          <p:cNvPr id="3" name="Content Placeholder 2"/>
          <p:cNvSpPr>
            <a:spLocks noGrp="1"/>
          </p:cNvSpPr>
          <p:nvPr>
            <p:ph idx="1"/>
          </p:nvPr>
        </p:nvSpPr>
        <p:spPr/>
        <p:txBody>
          <a:bodyPr>
            <a:normAutofit/>
          </a:bodyPr>
          <a:lstStyle/>
          <a:p>
            <a:pPr algn="just"/>
            <a:r>
              <a:rPr lang="id-ID" dirty="0"/>
              <a:t>Mangunsong (2009) mengemukakan bahwa luar biasa atau berkebutuhan khusus adalah anak yang menyimpang dari rata-rata anak normal dalam hal: ciri-ciri mental, kemampuan-kemampuan sensorik, fisik dan neuromuskular, perilaku sosial dan emosional, kemampuan berkomunikasi, maupun kombinasi dua tau lebih hal-hal diatas; sejauh ia memerlukan modifikasi dari tugas-tugas sekolah, motode belajar atau pelayanan terkait lainnya, yang ditujukan untuk mengembangkan potensi atau kapasitasnya secara maksimal.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Label k</a:t>
            </a:r>
            <a:r>
              <a:rPr lang="en-ID" dirty="0" err="1"/>
              <a:t>ek</a:t>
            </a:r>
            <a:r>
              <a:rPr lang="id-ID" dirty="0"/>
              <a:t>hususan bagi ALB</a:t>
            </a:r>
          </a:p>
        </p:txBody>
      </p:sp>
      <p:sp>
        <p:nvSpPr>
          <p:cNvPr id="3" name="Content Placeholder 2"/>
          <p:cNvSpPr>
            <a:spLocks noGrp="1"/>
          </p:cNvSpPr>
          <p:nvPr>
            <p:ph idx="1"/>
          </p:nvPr>
        </p:nvSpPr>
        <p:spPr/>
        <p:txBody>
          <a:bodyPr>
            <a:normAutofit fontScale="85000" lnSpcReduction="10000"/>
          </a:bodyPr>
          <a:lstStyle/>
          <a:p>
            <a:pPr marL="514350" indent="-514350" algn="just">
              <a:buAutoNum type="arabicPeriod"/>
            </a:pPr>
            <a:r>
              <a:rPr lang="id-ID" dirty="0"/>
              <a:t>Impairment (kerusakan) ini dikaitakan dengan kondisi medis atau organis, adanya penyakit atau kerusakan dari suatu jaringan.</a:t>
            </a:r>
          </a:p>
          <a:p>
            <a:pPr marL="514350" indent="-514350" algn="just">
              <a:buAutoNum type="arabicPeriod"/>
            </a:pPr>
            <a:r>
              <a:rPr lang="id-ID" dirty="0"/>
              <a:t>Disability (kekhususan ) merupakan ketidak mampuan dalam melakukan sesuatu atau berkurangnya kapasitas untuk melakukan kegiatan/beraksi dalam cara tertentu.</a:t>
            </a:r>
          </a:p>
          <a:p>
            <a:pPr marL="514350" indent="-514350" algn="just">
              <a:buAutoNum type="arabicPeriod"/>
            </a:pPr>
            <a:r>
              <a:rPr lang="id-ID" dirty="0"/>
              <a:t>Handicapped (ketidakmampuan), merupakan konsekuensi sosial atau lingkungan dari kekhususan, ketika masalah/akibat dari kerusakan berinteraksi dengan lingkungan/tuntutan fungsional yang dibebankan pada seorang ALB, pada situasi tertentu.</a:t>
            </a:r>
          </a:p>
        </p:txBody>
      </p:sp>
    </p:spTree>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Gallery</Template>
  <TotalTime>1307</TotalTime>
  <Words>818</Words>
  <Application>Microsoft Office PowerPoint</Application>
  <PresentationFormat>On-screen Show (4:3)</PresentationFormat>
  <Paragraphs>54</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Gill Sans MT</vt:lpstr>
      <vt:lpstr>Gallery</vt:lpstr>
      <vt:lpstr>Pendidikan Anak Luar Biasa</vt:lpstr>
      <vt:lpstr>Kepustakaan </vt:lpstr>
      <vt:lpstr>Pertemuan Pertama</vt:lpstr>
      <vt:lpstr>Sejarah Ringkas Pendidikan Anak Luar Biasa</vt:lpstr>
      <vt:lpstr>Lanjut…</vt:lpstr>
      <vt:lpstr>Lanjut...</vt:lpstr>
      <vt:lpstr>Pengertian anak luar biasa</vt:lpstr>
      <vt:lpstr>Lanjut...</vt:lpstr>
      <vt:lpstr>Lanjut...</vt:lpstr>
      <vt:lpstr>Label kekhususan bagi ALB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Psikologi Anak Luar Biasa</dc:title>
  <dc:creator>User</dc:creator>
  <cp:lastModifiedBy>Nur Hidayah</cp:lastModifiedBy>
  <cp:revision>161</cp:revision>
  <dcterms:created xsi:type="dcterms:W3CDTF">2015-03-03T18:31:02Z</dcterms:created>
  <dcterms:modified xsi:type="dcterms:W3CDTF">2026-09-21T01:09:56Z</dcterms:modified>
</cp:coreProperties>
</file>